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الحادي عشر </a:t>
            </a:r>
            <a:br>
              <a:rPr lang="ar-IQ" b="1" dirty="0" smtClean="0"/>
            </a:br>
            <a:r>
              <a:rPr lang="ar-IQ" b="1" dirty="0"/>
              <a:t>التغيرات المناخية</a:t>
            </a:r>
          </a:p>
        </p:txBody>
      </p:sp>
      <p:sp>
        <p:nvSpPr>
          <p:cNvPr id="3" name="Subtitle 2"/>
          <p:cNvSpPr>
            <a:spLocks noGrp="1"/>
          </p:cNvSpPr>
          <p:nvPr>
            <p:ph type="subTitle" idx="1"/>
          </p:nvPr>
        </p:nvSpPr>
        <p:spPr>
          <a:xfrm>
            <a:off x="4724400" y="3886200"/>
            <a:ext cx="3048000" cy="1752600"/>
          </a:xfrm>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en-US" b="1" dirty="0" smtClean="0">
                <a:solidFill>
                  <a:schemeClr val="tx1"/>
                </a:solidFill>
                <a:cs typeface="+mj-cs"/>
              </a:rPr>
              <a:t> </a:t>
            </a:r>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
        <p:nvSpPr>
          <p:cNvPr id="5" name="Rectangle 4"/>
          <p:cNvSpPr/>
          <p:nvPr/>
        </p:nvSpPr>
        <p:spPr>
          <a:xfrm>
            <a:off x="304800" y="4114800"/>
            <a:ext cx="4343400" cy="1569660"/>
          </a:xfrm>
          <a:prstGeom prst="rect">
            <a:avLst/>
          </a:prstGeom>
        </p:spPr>
        <p:txBody>
          <a:bodyPr wrap="square">
            <a:spAutoFit/>
          </a:bodyPr>
          <a:lstStyle/>
          <a:p>
            <a:pPr algn="ctr"/>
            <a:r>
              <a:rPr lang="ar-IQ" sz="3200" b="1" dirty="0" smtClean="0">
                <a:cs typeface="+mj-cs"/>
              </a:rPr>
              <a:t>اشراف</a:t>
            </a:r>
          </a:p>
          <a:p>
            <a:pPr algn="ctr"/>
            <a:r>
              <a:rPr lang="ar-IQ" sz="3200" b="1" dirty="0" smtClean="0">
                <a:cs typeface="+mj-cs"/>
              </a:rPr>
              <a:t> الاستاذ </a:t>
            </a:r>
            <a:r>
              <a:rPr lang="ar-IQ" sz="3200" b="1" dirty="0">
                <a:cs typeface="+mj-cs"/>
              </a:rPr>
              <a:t>الدكتور كريم حسين خوديم </a:t>
            </a:r>
          </a:p>
        </p:txBody>
      </p:sp>
    </p:spTree>
    <p:extLst>
      <p:ext uri="{BB962C8B-B14F-4D97-AF65-F5344CB8AC3E}">
        <p14:creationId xmlns:p14="http://schemas.microsoft.com/office/powerpoint/2010/main" val="147537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وظائف طبقة الأوزون</a:t>
            </a:r>
            <a:endParaRPr lang="ar-IQ"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IQ" b="1" u="sng" dirty="0"/>
              <a:t>وظائف طبقة الأوزون : </a:t>
            </a:r>
            <a:endParaRPr lang="en-US" dirty="0"/>
          </a:p>
          <a:p>
            <a:pPr marL="0" indent="0" algn="r" rtl="1">
              <a:buNone/>
            </a:pPr>
            <a:r>
              <a:rPr lang="ar-IQ" dirty="0"/>
              <a:t>1- تشكل درعا واقيا يحيط بالكرة الأرضية يساعد على :</a:t>
            </a:r>
            <a:endParaRPr lang="en-US" dirty="0"/>
          </a:p>
          <a:p>
            <a:pPr marL="514350" indent="-514350" algn="r" rtl="1">
              <a:buAutoNum type="arabic1Minus"/>
            </a:pPr>
            <a:r>
              <a:rPr lang="ar-IQ" dirty="0" smtClean="0"/>
              <a:t>امتصاص </a:t>
            </a:r>
            <a:r>
              <a:rPr lang="ar-IQ" dirty="0"/>
              <a:t>الاشعاعات فوق البنفسجية .               </a:t>
            </a:r>
            <a:endParaRPr lang="ar-IQ" dirty="0" smtClean="0"/>
          </a:p>
          <a:p>
            <a:pPr marL="0" indent="0" algn="r" rtl="1">
              <a:buNone/>
            </a:pPr>
            <a:r>
              <a:rPr lang="ar-IQ" dirty="0" smtClean="0"/>
              <a:t> </a:t>
            </a:r>
            <a:r>
              <a:rPr lang="ar-IQ" dirty="0"/>
              <a:t>ب- السيطرة على ترشيح الشعة الشمسية .</a:t>
            </a:r>
            <a:endParaRPr lang="en-US" dirty="0"/>
          </a:p>
          <a:p>
            <a:pPr marL="0" indent="0" algn="r" rtl="1">
              <a:buNone/>
            </a:pPr>
            <a:r>
              <a:rPr lang="ar-IQ" dirty="0"/>
              <a:t>ج- تنظيم درجة الحرارة على سطح الارض وجوها .</a:t>
            </a:r>
            <a:endParaRPr lang="en-US" dirty="0"/>
          </a:p>
          <a:p>
            <a:pPr marL="0" indent="0" algn="r" rtl="1">
              <a:buNone/>
            </a:pPr>
            <a:r>
              <a:rPr lang="ar-IQ" dirty="0"/>
              <a:t>2- تؤدي دورا اساسيا في حفظ الحياة على الارض من خلال امتصاصها للاشعاعات فوق البنفسجية وبأطوال موجية تصل الى 320 نانومتر .</a:t>
            </a:r>
            <a:endParaRPr lang="en-US" dirty="0"/>
          </a:p>
          <a:p>
            <a:pPr marL="0" indent="0" algn="r" rtl="1">
              <a:buNone/>
            </a:pPr>
            <a:r>
              <a:rPr lang="ar-IQ" dirty="0"/>
              <a:t> </a:t>
            </a:r>
            <a:endParaRPr lang="en-US" dirty="0"/>
          </a:p>
          <a:p>
            <a:pPr marL="0" indent="0" algn="r" rtl="1">
              <a:buNone/>
            </a:pPr>
            <a:r>
              <a:rPr lang="ar-IQ" dirty="0"/>
              <a:t> </a:t>
            </a:r>
            <a:endParaRPr lang="en-US" dirty="0"/>
          </a:p>
          <a:p>
            <a:pPr marL="0" indent="0" algn="r">
              <a:buNone/>
            </a:pPr>
            <a:endParaRPr lang="ar-IQ" dirty="0"/>
          </a:p>
        </p:txBody>
      </p:sp>
    </p:spTree>
    <p:extLst>
      <p:ext uri="{BB962C8B-B14F-4D97-AF65-F5344CB8AC3E}">
        <p14:creationId xmlns:p14="http://schemas.microsoft.com/office/powerpoint/2010/main" val="27549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وظائف طبقة الأوزون</a:t>
            </a:r>
            <a:endParaRPr lang="ar-IQ" dirty="0"/>
          </a:p>
        </p:txBody>
      </p:sp>
      <p:sp>
        <p:nvSpPr>
          <p:cNvPr id="3" name="Content Placeholder 2"/>
          <p:cNvSpPr>
            <a:spLocks noGrp="1"/>
          </p:cNvSpPr>
          <p:nvPr>
            <p:ph idx="1"/>
          </p:nvPr>
        </p:nvSpPr>
        <p:spPr/>
        <p:txBody>
          <a:bodyPr>
            <a:normAutofit fontScale="92500"/>
          </a:bodyPr>
          <a:lstStyle/>
          <a:p>
            <a:pPr marL="0" indent="0" algn="r" rtl="1">
              <a:buNone/>
            </a:pPr>
            <a:r>
              <a:rPr lang="ar-IQ" dirty="0"/>
              <a:t>ان الاطوال الموجية فوق البنفسجية بين (200 -280 نانومتر ) والتي تعرف ب </a:t>
            </a:r>
            <a:r>
              <a:rPr lang="en-US" dirty="0"/>
              <a:t>UV-C </a:t>
            </a:r>
            <a:r>
              <a:rPr lang="ar-IQ" dirty="0"/>
              <a:t> هي أشعة قاتلة ومميتة للأنسان والكائنات الحية الخرى ، وهذه الأشعاعات تمتص كليا من قبل طبقة الأوزون.</a:t>
            </a:r>
            <a:endParaRPr lang="en-US" dirty="0"/>
          </a:p>
          <a:p>
            <a:pPr marL="0" indent="0" algn="r" rtl="1">
              <a:buNone/>
            </a:pPr>
            <a:r>
              <a:rPr lang="ar-IQ" dirty="0"/>
              <a:t>أما الاطوال الموجية (280-320 نانو متر ) (</a:t>
            </a:r>
            <a:r>
              <a:rPr lang="en-US" dirty="0"/>
              <a:t>UV-B </a:t>
            </a:r>
            <a:r>
              <a:rPr lang="ar-IQ" dirty="0"/>
              <a:t>) فلا يتم امتصاصها جميعا وان الكميات القليلة التي تصل الى سطح الأرض فتسبب اضرارا في العيون وسرطان الجلد .</a:t>
            </a:r>
            <a:endParaRPr lang="en-US" dirty="0"/>
          </a:p>
          <a:p>
            <a:pPr marL="0" indent="0" algn="r" rtl="1">
              <a:buNone/>
            </a:pPr>
            <a:r>
              <a:rPr lang="ar-IQ" dirty="0"/>
              <a:t>اما الاطوال الموجية الاكبر من (320 نانومتر ) فهي أعتياديا غير مؤذية نسبيا ويتم أمتصاص جزء قليل منها .</a:t>
            </a:r>
            <a:endParaRPr lang="en-US" dirty="0"/>
          </a:p>
          <a:p>
            <a:pPr marL="0" indent="0" algn="r" rtl="1">
              <a:buNone/>
            </a:pPr>
            <a:r>
              <a:rPr lang="ar-IQ" dirty="0"/>
              <a:t> </a:t>
            </a:r>
            <a:endParaRPr lang="en-US" dirty="0"/>
          </a:p>
          <a:p>
            <a:pPr marL="0" indent="0" algn="r">
              <a:buNone/>
            </a:pPr>
            <a:endParaRPr lang="ar-IQ" dirty="0"/>
          </a:p>
        </p:txBody>
      </p:sp>
    </p:spTree>
    <p:extLst>
      <p:ext uri="{BB962C8B-B14F-4D97-AF65-F5344CB8AC3E}">
        <p14:creationId xmlns:p14="http://schemas.microsoft.com/office/powerpoint/2010/main" val="74169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تفكك الاوزون وتدمير طبقة الاوزون</a:t>
            </a:r>
            <a:endParaRPr lang="ar-IQ"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ar-IQ" b="1" u="sng" dirty="0"/>
              <a:t>تفكك الاوزون وتدمير طبقة الاوزون </a:t>
            </a:r>
            <a:r>
              <a:rPr lang="ar-IQ" u="sng" dirty="0"/>
              <a:t>: </a:t>
            </a:r>
            <a:endParaRPr lang="en-US" dirty="0"/>
          </a:p>
          <a:p>
            <a:pPr marL="0" indent="0" algn="r" rtl="1">
              <a:buNone/>
            </a:pPr>
            <a:r>
              <a:rPr lang="ar-IQ" dirty="0"/>
              <a:t>  يدمر الاوزون بواسطة الجذور الحرة الفعالة </a:t>
            </a:r>
            <a:r>
              <a:rPr lang="en-US" dirty="0"/>
              <a:t>Free Active Radicals</a:t>
            </a:r>
            <a:r>
              <a:rPr lang="ar-IQ" dirty="0"/>
              <a:t> والتي تعمل على تفكك جزيء الاوزون الى جزيء وذرة اوكسجين .</a:t>
            </a:r>
            <a:endParaRPr lang="en-US" dirty="0"/>
          </a:p>
          <a:p>
            <a:pPr marL="0" indent="0" algn="r" rtl="1">
              <a:buNone/>
            </a:pPr>
            <a:r>
              <a:rPr lang="ar-IQ" dirty="0"/>
              <a:t> </a:t>
            </a:r>
            <a:endParaRPr lang="en-US" dirty="0"/>
          </a:p>
          <a:p>
            <a:pPr marL="0" indent="0" algn="r" rtl="1">
              <a:buNone/>
            </a:pPr>
            <a:r>
              <a:rPr lang="ar-IQ" b="1" u="sng" dirty="0"/>
              <a:t>اما خطوات التدمير</a:t>
            </a:r>
            <a:r>
              <a:rPr lang="ar-IQ" dirty="0"/>
              <a:t> :</a:t>
            </a:r>
            <a:endParaRPr lang="en-US" dirty="0"/>
          </a:p>
          <a:p>
            <a:pPr marL="0" indent="0" algn="r" rtl="1">
              <a:buNone/>
            </a:pPr>
            <a:r>
              <a:rPr lang="ar-IQ" dirty="0"/>
              <a:t> </a:t>
            </a:r>
            <a:r>
              <a:rPr lang="en-US" dirty="0"/>
              <a:t>O</a:t>
            </a:r>
            <a:r>
              <a:rPr lang="en-US" baseline="-25000" dirty="0"/>
              <a:t>3</a:t>
            </a:r>
            <a:r>
              <a:rPr lang="en-US" dirty="0"/>
              <a:t>+H = OH+O</a:t>
            </a:r>
            <a:r>
              <a:rPr lang="en-US" baseline="-25000" dirty="0"/>
              <a:t>2</a:t>
            </a:r>
            <a:endParaRPr lang="en-US" dirty="0"/>
          </a:p>
          <a:p>
            <a:pPr marL="0" indent="0" algn="r" rtl="1">
              <a:buNone/>
            </a:pPr>
            <a:r>
              <a:rPr lang="ar-IQ" dirty="0"/>
              <a:t>ان مركبات الكلور فلور كاربون وهي مركبات غازية تمتاز بان جزيئاتها لا تميل الى التفاعل مع محيطها لذلك فهي تتجمع وترتفع الى طبقات الجو العليا وحتى تصل الى طبقة </a:t>
            </a:r>
            <a:r>
              <a:rPr lang="en-US" dirty="0"/>
              <a:t>Stratosphere</a:t>
            </a:r>
            <a:r>
              <a:rPr lang="ar-IQ" dirty="0"/>
              <a:t> اي ضمن طبقة الاوزون ، وفي هذه الارتفاعات وبفعل الاشعة فوق البنفسجية تتحلل او تتفكك معطية ذرات من الكلور .</a:t>
            </a:r>
            <a:endParaRPr lang="en-US" dirty="0"/>
          </a:p>
          <a:p>
            <a:pPr marL="0" indent="0" algn="r">
              <a:buNone/>
            </a:pPr>
            <a:endParaRPr lang="ar-IQ" dirty="0"/>
          </a:p>
        </p:txBody>
      </p:sp>
    </p:spTree>
    <p:extLst>
      <p:ext uri="{BB962C8B-B14F-4D97-AF65-F5344CB8AC3E}">
        <p14:creationId xmlns:p14="http://schemas.microsoft.com/office/powerpoint/2010/main" val="33172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lgn="r" rtl="1">
              <a:buNone/>
            </a:pPr>
            <a:r>
              <a:rPr lang="ar-IQ" b="1" u="sng" dirty="0">
                <a:cs typeface="+mj-cs"/>
              </a:rPr>
              <a:t>ثقب الاوزون فوق القارة القطبية الجنوبية :</a:t>
            </a:r>
            <a:endParaRPr lang="en-US" dirty="0">
              <a:cs typeface="+mj-cs"/>
            </a:endParaRPr>
          </a:p>
          <a:p>
            <a:pPr marL="0" indent="0" algn="r">
              <a:buNone/>
            </a:pPr>
            <a:r>
              <a:rPr lang="ar-IQ" dirty="0">
                <a:cs typeface="+mj-cs"/>
              </a:rPr>
              <a:t>حظي النقص الملحوظ والمتزايد في كمية غاز الاوزون في الغلاف الجوي للارض باهتمام شديد من قبل العلماء والمختصين وخاصة في طبقات الجو العليا فوق منطقة القطب الجنوبي  او القارة القطبية الجنوبية </a:t>
            </a:r>
            <a:r>
              <a:rPr lang="en-US" dirty="0">
                <a:cs typeface="+mj-cs"/>
              </a:rPr>
              <a:t>The Antarctica</a:t>
            </a:r>
            <a:r>
              <a:rPr lang="ar-IQ" dirty="0">
                <a:cs typeface="+mj-cs"/>
              </a:rPr>
              <a:t> ومنطقة القطب الشمالي  </a:t>
            </a:r>
            <a:r>
              <a:rPr lang="en-US" dirty="0">
                <a:cs typeface="+mj-cs"/>
              </a:rPr>
              <a:t>The Arctic </a:t>
            </a:r>
            <a:r>
              <a:rPr lang="ar-IQ" dirty="0">
                <a:cs typeface="+mj-cs"/>
              </a:rPr>
              <a:t>، وكانت اولى الدراسات العلمية قد بدات عام 1957. ، وابرز الفرضيات</a:t>
            </a:r>
            <a:endParaRPr lang="ar-IQ" dirty="0">
              <a:cs typeface="+mj-cs"/>
            </a:endParaRPr>
          </a:p>
        </p:txBody>
      </p:sp>
    </p:spTree>
    <p:extLst>
      <p:ext uri="{BB962C8B-B14F-4D97-AF65-F5344CB8AC3E}">
        <p14:creationId xmlns:p14="http://schemas.microsoft.com/office/powerpoint/2010/main" val="47117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فرضيات طبقات الاوزون</a:t>
            </a:r>
            <a:endParaRPr lang="ar-IQ" dirty="0"/>
          </a:p>
        </p:txBody>
      </p:sp>
      <p:sp>
        <p:nvSpPr>
          <p:cNvPr id="3" name="Content Placeholder 2"/>
          <p:cNvSpPr>
            <a:spLocks noGrp="1"/>
          </p:cNvSpPr>
          <p:nvPr>
            <p:ph idx="1"/>
          </p:nvPr>
        </p:nvSpPr>
        <p:spPr/>
        <p:txBody>
          <a:bodyPr>
            <a:normAutofit fontScale="85000" lnSpcReduction="10000"/>
          </a:bodyPr>
          <a:lstStyle/>
          <a:p>
            <a:pPr marL="0" lvl="0" indent="0" algn="r" rtl="1">
              <a:buNone/>
            </a:pPr>
            <a:r>
              <a:rPr lang="ar-IQ" dirty="0" smtClean="0">
                <a:cs typeface="+mj-cs"/>
              </a:rPr>
              <a:t>1-يعتقد </a:t>
            </a:r>
            <a:r>
              <a:rPr lang="ar-IQ" dirty="0">
                <a:cs typeface="+mj-cs"/>
              </a:rPr>
              <a:t>بان الاعاصير الحلزونية (التورنيدو </a:t>
            </a:r>
            <a:r>
              <a:rPr lang="en-US" dirty="0">
                <a:cs typeface="+mj-cs"/>
              </a:rPr>
              <a:t>Tornado </a:t>
            </a:r>
            <a:r>
              <a:rPr lang="ar-IQ" dirty="0">
                <a:cs typeface="+mj-cs"/>
              </a:rPr>
              <a:t>) في الجزء العلوي من الغلاف الجوي ربما كانت مسؤولة عن حدوث الفجوة ، فهذه الاعاصير تعمل على نقل كميات هائلة جدا من الهواء من منطقة الى اخرى ، وباندفاعها الى اعلى في منطقة القطب الجنوبي يمكن ان تدفع وتزيح جانبا طبقة الستراتوسفير الحاوية على نسبة عالية من الاوزون مستبدلة اياها بهواء من ارتفاع منخفض اقل احتواءا على الاوزون .</a:t>
            </a:r>
            <a:endParaRPr lang="en-US" dirty="0">
              <a:cs typeface="+mj-cs"/>
            </a:endParaRPr>
          </a:p>
          <a:p>
            <a:pPr marL="0" indent="0" algn="r">
              <a:buNone/>
            </a:pPr>
            <a:r>
              <a:rPr lang="ar-IQ" dirty="0" smtClean="0">
                <a:cs typeface="+mj-cs"/>
              </a:rPr>
              <a:t>2-اما </a:t>
            </a:r>
            <a:r>
              <a:rPr lang="ar-IQ" dirty="0">
                <a:cs typeface="+mj-cs"/>
              </a:rPr>
              <a:t>الفرضية الثانية فتعزو ظهور الفجوة واتساعها الى وجود جسيمات بركانية تجمعت في الغلاف الجوي فوق منطقة القارة القطبية الجنوبية والتي يمكن ان تصبح ساخنة بفعل حرارة الشمس مبتدئة العديد من التفاعلات الكيميائية التي تؤدي الى نضوب طبقة الاوزون .</a:t>
            </a:r>
            <a:endParaRPr lang="ar-IQ" dirty="0">
              <a:cs typeface="+mj-cs"/>
            </a:endParaRPr>
          </a:p>
        </p:txBody>
      </p:sp>
    </p:spTree>
    <p:extLst>
      <p:ext uri="{BB962C8B-B14F-4D97-AF65-F5344CB8AC3E}">
        <p14:creationId xmlns:p14="http://schemas.microsoft.com/office/powerpoint/2010/main" val="137934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فرضيات طبقات الاوزون</a:t>
            </a:r>
          </a:p>
        </p:txBody>
      </p:sp>
      <p:sp>
        <p:nvSpPr>
          <p:cNvPr id="3" name="Content Placeholder 2"/>
          <p:cNvSpPr>
            <a:spLocks noGrp="1"/>
          </p:cNvSpPr>
          <p:nvPr>
            <p:ph idx="1"/>
          </p:nvPr>
        </p:nvSpPr>
        <p:spPr/>
        <p:txBody>
          <a:bodyPr>
            <a:normAutofit lnSpcReduction="10000"/>
          </a:bodyPr>
          <a:lstStyle/>
          <a:p>
            <a:pPr marL="0" lvl="0" indent="0" algn="just" rtl="1">
              <a:buNone/>
            </a:pPr>
            <a:r>
              <a:rPr lang="ar-IQ" dirty="0" smtClean="0">
                <a:cs typeface="+mj-cs"/>
              </a:rPr>
              <a:t>3-اما </a:t>
            </a:r>
            <a:r>
              <a:rPr lang="ar-IQ" dirty="0">
                <a:cs typeface="+mj-cs"/>
              </a:rPr>
              <a:t>الفرضية الثالثة وهي الاكثر قبولا فهي تعزو ظهور الفجوة الى الظروف المناخية الخاصة بمنطقة القطب ، ففي فصل الشتاء الطويل وحيث يكون الليل طويلا ولفترة ستة اشهر فالغلاف الغازي القطبي يكون معزولا عن باقي غلاف او فضاء الارض . وفي داخل هذا النظام المغلق تستطيع المواد الكيميائية ان تتجمع كما يهيمن او يسود هواء بارد جدا اضافة الى وجود الغيوم المحملة بجزيئات ثلجية تصلح ان تكون سطوح جذب والتقاط وهكذا فعندما يحل الربيع وتشرق الشمس حاملة الطاقة من خلال اشعاعاتها تكون هذه السطوح وسطا ملائما للتفاعلات الهادمة للاوزون .</a:t>
            </a:r>
            <a:endParaRPr lang="en-US"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292691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قياس الاوزون</a:t>
            </a:r>
            <a:endParaRPr lang="ar-IQ"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IQ" b="1" u="sng" dirty="0">
                <a:cs typeface="+mj-cs"/>
              </a:rPr>
              <a:t>قياس الاوزون :</a:t>
            </a:r>
            <a:endParaRPr lang="en-US" dirty="0">
              <a:cs typeface="+mj-cs"/>
            </a:endParaRPr>
          </a:p>
          <a:p>
            <a:pPr marL="0" indent="0" algn="r" rtl="1">
              <a:buNone/>
            </a:pPr>
            <a:r>
              <a:rPr lang="ar-IQ" dirty="0">
                <a:cs typeface="+mj-cs"/>
              </a:rPr>
              <a:t>يقاس اوزون الغلاف الجوي بوحدة تعرف بوحدة دوبسون (</a:t>
            </a:r>
            <a:r>
              <a:rPr lang="en-US" dirty="0">
                <a:cs typeface="+mj-cs"/>
              </a:rPr>
              <a:t>DOBSON UNIT </a:t>
            </a:r>
            <a:r>
              <a:rPr lang="ar-IQ" dirty="0">
                <a:cs typeface="+mj-cs"/>
              </a:rPr>
              <a:t>) , تركيز الاوزون عادة يتراوح بين (125-650 وحدة دوبسون ) .</a:t>
            </a:r>
            <a:endParaRPr lang="en-US" dirty="0">
              <a:cs typeface="+mj-cs"/>
            </a:endParaRPr>
          </a:p>
          <a:p>
            <a:pPr marL="0" indent="0" algn="r" rtl="1">
              <a:buNone/>
            </a:pPr>
            <a:r>
              <a:rPr lang="ar-IQ" dirty="0">
                <a:cs typeface="+mj-cs"/>
              </a:rPr>
              <a:t>وتشير الصور الفضائية لمنطقة القطب الجنوبي الملتقطة او المسجلة بواسطة القمر الصناعي المناخي (</a:t>
            </a:r>
            <a:r>
              <a:rPr lang="en-US" dirty="0">
                <a:cs typeface="+mj-cs"/>
              </a:rPr>
              <a:t>NIMBUS 7</a:t>
            </a:r>
            <a:r>
              <a:rPr lang="ar-IQ" dirty="0">
                <a:cs typeface="+mj-cs"/>
              </a:rPr>
              <a:t>) بان تراكيز الاوزون عام  1985تراوحت بين </a:t>
            </a:r>
            <a:r>
              <a:rPr lang="en-US" dirty="0">
                <a:cs typeface="+mj-cs"/>
              </a:rPr>
              <a:t>450- 350  </a:t>
            </a:r>
            <a:r>
              <a:rPr lang="ar-IQ" dirty="0">
                <a:cs typeface="+mj-cs"/>
              </a:rPr>
              <a:t>وحدة دوبسون في حين يصل التركيز على اطراف القارة في الغلاف الغازي الى ما بين (550-650 وحدة دوبسون ).</a:t>
            </a:r>
            <a:endParaRPr lang="en-US" dirty="0">
              <a:cs typeface="+mj-cs"/>
            </a:endParaRPr>
          </a:p>
          <a:p>
            <a:pPr marL="0" indent="0" algn="r" rtl="1">
              <a:buNone/>
            </a:pPr>
            <a:r>
              <a:rPr lang="ar-IQ" dirty="0">
                <a:cs typeface="+mj-cs"/>
              </a:rPr>
              <a:t>اما في عام 1987 فقد انخفضت كمية الاوزون الى مابين (275-175 وحدة دوبسون) فوق منطقة القطب ، اما المناطق المحيطة به فتراوحت التراكيز بين (325-375 وحدة دوبسون) .</a:t>
            </a:r>
            <a:endParaRPr lang="en-US" dirty="0">
              <a:cs typeface="+mj-cs"/>
            </a:endParaRPr>
          </a:p>
          <a:p>
            <a:pPr marL="0" indent="0" algn="r" rtl="1">
              <a:buNone/>
            </a:pPr>
            <a:r>
              <a:rPr lang="ar-IQ" dirty="0">
                <a:cs typeface="+mj-cs"/>
              </a:rPr>
              <a:t> </a:t>
            </a:r>
            <a:endParaRPr lang="en-US"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390678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marL="0" indent="0" algn="r" rtl="1">
              <a:buNone/>
            </a:pPr>
            <a:r>
              <a:rPr lang="ar-IQ" b="1" u="sng" dirty="0">
                <a:cs typeface="+mj-cs"/>
              </a:rPr>
              <a:t>النتائج المتوقعة :</a:t>
            </a:r>
            <a:endParaRPr lang="en-US" dirty="0">
              <a:cs typeface="+mj-cs"/>
            </a:endParaRPr>
          </a:p>
          <a:p>
            <a:pPr marL="0" indent="0" algn="r" rtl="1">
              <a:buNone/>
            </a:pPr>
            <a:r>
              <a:rPr lang="ar-IQ" dirty="0">
                <a:cs typeface="+mj-cs"/>
              </a:rPr>
              <a:t> </a:t>
            </a:r>
            <a:endParaRPr lang="en-US" dirty="0">
              <a:cs typeface="+mj-cs"/>
            </a:endParaRPr>
          </a:p>
          <a:p>
            <a:pPr marL="0" indent="0" algn="r" rtl="1">
              <a:buNone/>
            </a:pPr>
            <a:r>
              <a:rPr lang="ar-IQ" dirty="0">
                <a:cs typeface="+mj-cs"/>
              </a:rPr>
              <a:t>1- تاثيرات حياتية على الانسان والكائنات الحية والمحاصيل الزراعية ، فالنقص في كمية الاوزون بنسبة ( 5-10 %) سيؤدي الى زيادة في الاشعة الفوق بنفسجية الواصلة الى سطح الارض بنسبة (10- 20%) .</a:t>
            </a:r>
            <a:endParaRPr lang="en-US" dirty="0">
              <a:cs typeface="+mj-cs"/>
            </a:endParaRPr>
          </a:p>
          <a:p>
            <a:pPr marL="0" indent="0" algn="r" rtl="1">
              <a:buNone/>
            </a:pPr>
            <a:r>
              <a:rPr lang="ar-IQ" dirty="0">
                <a:cs typeface="+mj-cs"/>
              </a:rPr>
              <a:t>2- تاثيرات مناخية لعل ابرزها انخفاض درجة الحرارة في الغلاف الغازي في حدود ال (40 كم ) فوق سطح الارض واختلافات طفيفة في درجة الحرارة فوق سطح الارض غير ان التغيرات الكبيرة في الاحوال الجوية امر متوقع وذلك بسبب التغير في درجة الحرارة في الستراتوسفير .</a:t>
            </a:r>
            <a:endParaRPr lang="en-US" dirty="0">
              <a:cs typeface="+mj-cs"/>
            </a:endParaRPr>
          </a:p>
          <a:p>
            <a:pPr marL="0" indent="0" algn="r" rtl="1">
              <a:buNone/>
            </a:pPr>
            <a:r>
              <a:rPr lang="ar-IQ" dirty="0">
                <a:cs typeface="+mj-cs"/>
              </a:rPr>
              <a:t> </a:t>
            </a:r>
            <a:endParaRPr lang="en-US" dirty="0">
              <a:cs typeface="+mj-cs"/>
            </a:endParaRPr>
          </a:p>
          <a:p>
            <a:pPr marL="0" indent="0" algn="r" rtl="1">
              <a:buNone/>
            </a:pPr>
            <a:r>
              <a:rPr lang="ar-IQ" b="1" u="sng" dirty="0">
                <a:cs typeface="+mj-cs"/>
              </a:rPr>
              <a:t>الحلول والمعالجات</a:t>
            </a:r>
            <a:r>
              <a:rPr lang="ar-IQ" u="sng" dirty="0">
                <a:cs typeface="+mj-cs"/>
              </a:rPr>
              <a:t> : </a:t>
            </a:r>
            <a:endParaRPr lang="en-US" dirty="0">
              <a:cs typeface="+mj-cs"/>
            </a:endParaRPr>
          </a:p>
          <a:p>
            <a:pPr marL="0" indent="0" algn="r" rtl="1">
              <a:buNone/>
            </a:pPr>
            <a:r>
              <a:rPr lang="ar-IQ" dirty="0">
                <a:cs typeface="+mj-cs"/>
              </a:rPr>
              <a:t>1-  الحد من انتاج واستخدام مركبات الفلوركلور كاربون . </a:t>
            </a:r>
            <a:endParaRPr lang="en-US" dirty="0">
              <a:cs typeface="+mj-cs"/>
            </a:endParaRPr>
          </a:p>
          <a:p>
            <a:pPr marL="0" indent="0" algn="r" rtl="1">
              <a:buNone/>
            </a:pPr>
            <a:r>
              <a:rPr lang="ar-IQ" dirty="0">
                <a:cs typeface="+mj-cs"/>
              </a:rPr>
              <a:t>2- اطلاق كميات كبيرة من الاوزون في طبقات الجو العليا .</a:t>
            </a:r>
            <a:endParaRPr lang="en-US"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3379021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573</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التلوث البيئي المحاضرة الحادي عشر  التغيرات المناخية</vt:lpstr>
      <vt:lpstr>وظائف طبقة الأوزون</vt:lpstr>
      <vt:lpstr>وظائف طبقة الأوزون</vt:lpstr>
      <vt:lpstr>تفكك الاوزون وتدمير طبقة الاوزون</vt:lpstr>
      <vt:lpstr>PowerPoint Presentation</vt:lpstr>
      <vt:lpstr>فرضيات طبقات الاوزون</vt:lpstr>
      <vt:lpstr>فرضيات طبقات الاوزون</vt:lpstr>
      <vt:lpstr>قياس الاوزون</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الحادي عشر  التغيرات المناخية</dc:title>
  <dc:creator>Wafa</dc:creator>
  <cp:lastModifiedBy>Wafa</cp:lastModifiedBy>
  <cp:revision>1</cp:revision>
  <dcterms:created xsi:type="dcterms:W3CDTF">2006-08-16T00:00:00Z</dcterms:created>
  <dcterms:modified xsi:type="dcterms:W3CDTF">2020-03-04T09:27:03Z</dcterms:modified>
</cp:coreProperties>
</file>